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22"/>
  </p:notesMasterIdLst>
  <p:handoutMasterIdLst>
    <p:handoutMasterId r:id="rId23"/>
  </p:handoutMasterIdLst>
  <p:sldIdLst>
    <p:sldId id="604" r:id="rId7"/>
    <p:sldId id="772" r:id="rId8"/>
    <p:sldId id="773" r:id="rId9"/>
    <p:sldId id="779" r:id="rId10"/>
    <p:sldId id="780" r:id="rId11"/>
    <p:sldId id="771" r:id="rId12"/>
    <p:sldId id="700" r:id="rId13"/>
    <p:sldId id="774" r:id="rId14"/>
    <p:sldId id="775" r:id="rId15"/>
    <p:sldId id="776" r:id="rId16"/>
    <p:sldId id="781" r:id="rId17"/>
    <p:sldId id="782" r:id="rId18"/>
    <p:sldId id="783" r:id="rId19"/>
    <p:sldId id="778" r:id="rId20"/>
    <p:sldId id="777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C5EEB7-80D3-CAF7-5669-AEFB32B5FD96}" name="Margo Williams" initials="MW" userId="S::mwill179@jh.edu::3f9a4d7e-4de5-41cc-aba8-5e890eb64fca" providerId="AD"/>
  <p188:author id="{F80500CD-539C-D3DB-B041-120EAFAAFBE3}" name="Ariel Gunn" initials="AG" userId="S::agunn5@jh.edu::2781d6a2-a77f-40df-8f04-03c2fc2d03b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18FDE"/>
    <a:srgbClr val="F1C400"/>
    <a:srgbClr val="A15A95"/>
    <a:srgbClr val="CF4520"/>
    <a:srgbClr val="092C74"/>
    <a:srgbClr val="E0E0E0"/>
    <a:srgbClr val="68ACE5"/>
    <a:srgbClr val="0072CE"/>
    <a:srgbClr val="009B77"/>
    <a:srgbClr val="FFF9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4" autoAdjust="0"/>
    <p:restoredTop sz="96301" autoAdjust="0"/>
  </p:normalViewPr>
  <p:slideViewPr>
    <p:cSldViewPr snapToGrid="0" showGuides="1">
      <p:cViewPr varScale="1">
        <p:scale>
          <a:sx n="86" d="100"/>
          <a:sy n="86" d="100"/>
        </p:scale>
        <p:origin x="108" y="210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-3289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11/24/2025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>
            <a:extLst>
              <a:ext uri="{FF2B5EF4-FFF2-40B4-BE49-F238E27FC236}">
                <a16:creationId xmlns:a16="http://schemas.microsoft.com/office/drawing/2014/main" id="{268DE600-90A7-4B6B-BFFA-EA2C6E807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0" y="0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61522A75-C6E1-4A35-AEF4-3058F787B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290" y="-1501835"/>
            <a:ext cx="8085415" cy="87618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Copyright The Johns Hopkins University 2024. All rights reserved.</a:t>
            </a:r>
          </a:p>
        </p:txBody>
      </p:sp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6855C648-89BA-05DB-FBE4-06DECEF5D9D4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23" t="7786" r="6323" b="18463"/>
          <a:stretch/>
        </p:blipFill>
        <p:spPr bwMode="auto">
          <a:xfrm>
            <a:off x="0" y="0"/>
            <a:ext cx="9143999" cy="514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2989545" y="4719637"/>
            <a:ext cx="3164903" cy="217090"/>
          </a:xfrm>
          <a:prstGeom prst="rect">
            <a:avLst/>
          </a:prstGeom>
          <a:solidFill>
            <a:schemeClr val="tx2"/>
          </a:solidFill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</a:t>
            </a:r>
            <a:r>
              <a:rPr lang="en-US" sz="875">
                <a:solidFill>
                  <a:schemeClr val="bg1"/>
                </a:solidFill>
                <a:latin typeface="Arial"/>
                <a:cs typeface="Arial"/>
              </a:rPr>
              <a:t>University 2025, </a:t>
            </a:r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1722" y="972475"/>
            <a:ext cx="3575013" cy="92721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 userDrawn="1"/>
        </p:nvSpPr>
        <p:spPr>
          <a:xfrm>
            <a:off x="910668" y="189969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762663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94076" y="2757901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368595"/>
            <a:ext cx="4682835" cy="867165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44340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2011" y="1612107"/>
            <a:ext cx="8339978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2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712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240632"/>
            <a:ext cx="9144000" cy="2743200"/>
          </a:xfrm>
          <a:prstGeom prst="rect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8D7605-D747-2A44-A3F6-03925D5D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3846" y="1500379"/>
            <a:ext cx="8678926" cy="2199262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398467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50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22954" y="2421798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552353"/>
            <a:ext cx="4953052" cy="86760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noProof="0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148856"/>
            <a:ext cx="3588328" cy="86946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6720" y="101884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6928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99237"/>
            <a:ext cx="4581006" cy="865424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Click to </a:t>
            </a:r>
            <a:r>
              <a:rPr lang="en-US" noProof="0"/>
              <a:t>add title</a:t>
            </a:r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092C74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2E7280-E0EB-D34E-ACCA-E3CD48433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553" y="1757825"/>
            <a:ext cx="3941378" cy="1700078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4126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chemeClr val="bg1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1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ight Blue Call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3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400" b="0" i="0" u="none" strike="noStrike" kern="120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B22E3D-8576-D248-8FD1-C324D7DFE63C}"/>
              </a:ext>
            </a:extLst>
          </p:cNvPr>
          <p:cNvSpPr/>
          <p:nvPr userDrawn="1"/>
        </p:nvSpPr>
        <p:spPr>
          <a:xfrm>
            <a:off x="3342290" y="1600200"/>
            <a:ext cx="5801710" cy="19431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6028B7-D1DD-4A43-98BB-B15FB8015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887" y="1821512"/>
            <a:ext cx="5472968" cy="1500475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>
              <a:defRPr sz="16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25338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3419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61884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7"/>
            <a:ext cx="8085415" cy="857543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">
            <a:extLst>
              <a:ext uri="{FF2B5EF4-FFF2-40B4-BE49-F238E27FC236}">
                <a16:creationId xmlns:a16="http://schemas.microsoft.com/office/drawing/2014/main" id="{95812EB8-9C15-3D45-A153-203E42E98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1" y="107119"/>
            <a:ext cx="8088983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0352" y="1389888"/>
            <a:ext cx="8096622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30188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351" y="3058846"/>
            <a:ext cx="8088983" cy="1523999"/>
          </a:xfrm>
          <a:prstGeom prst="rect">
            <a:avLst/>
          </a:prstGeom>
          <a:ln w="6350">
            <a:noFill/>
          </a:ln>
        </p:spPr>
        <p:txBody>
          <a:bodyPr>
            <a:noAutofit/>
          </a:bodyPr>
          <a:lstStyle>
            <a:lvl1pPr marL="231775" indent="-231775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marR="0" indent="-230188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92C74"/>
              </a:buClr>
              <a:buSzTx/>
              <a:buFont typeface="Courier New" panose="02070309020205020404" pitchFamily="49" charset="0"/>
              <a:buChar char="o"/>
              <a:tabLst/>
              <a:defRPr sz="1600"/>
            </a:lvl2pPr>
            <a:lvl3pPr marL="914400" indent="-228600">
              <a:buClr>
                <a:srgbClr val="092C74"/>
              </a:buClr>
              <a:buFont typeface="Arial" panose="020B0604020202020204" pitchFamily="34" charset="0"/>
              <a:buChar char="•"/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endParaRPr lang="en-US" dirty="0"/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422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noProof="0"/>
              <a:t>Click to add bullets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212651"/>
            <a:ext cx="3706784" cy="86846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480" y="1083327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" name="Page Number">
            <a:extLst>
              <a:ext uri="{FF2B5EF4-FFF2-40B4-BE49-F238E27FC236}">
                <a16:creationId xmlns:a16="http://schemas.microsoft.com/office/drawing/2014/main" id="{AD80480C-BCE4-F8AE-1888-D35CDB29D6DE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212650"/>
            <a:ext cx="3706784" cy="86980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rgbClr val="092C74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>
                <a:solidFill>
                  <a:srgbClr val="092C74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47488" y="1083767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rgbClr val="092C74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rgbClr val="092C7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3FC4CE32-48E2-3B4B-A344-FA1B60CC37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919" y="1125404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3919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7263" y="1121733"/>
            <a:ext cx="3587994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7263" y="1732115"/>
            <a:ext cx="3587995" cy="2955829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6908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">
            <a:extLst>
              <a:ext uri="{FF2B5EF4-FFF2-40B4-BE49-F238E27FC236}">
                <a16:creationId xmlns:a16="http://schemas.microsoft.com/office/drawing/2014/main" id="{B452B98A-49AE-D745-88D4-EBD54A1A32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0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7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5" y="1190555"/>
            <a:ext cx="2498103" cy="509105"/>
          </a:xfrm>
          <a:prstGeom prst="rect">
            <a:avLst/>
          </a:prstGeom>
          <a:solidFill>
            <a:schemeClr val="tx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1820193"/>
            <a:ext cx="2498103" cy="2742283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2834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E5F8C0C4-F46E-7C48-AC3A-8898F331F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147734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585735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rgbClr val="092C74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132682"/>
            <a:ext cx="1817849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570683"/>
            <a:ext cx="1817849" cy="2944168"/>
          </a:xfrm>
          <a:prstGeom prst="rect">
            <a:avLst/>
          </a:prstGeom>
          <a:ln w="6350">
            <a:solidFill>
              <a:schemeClr val="bg2"/>
            </a:solidFill>
          </a:ln>
        </p:spPr>
        <p:txBody>
          <a:bodyPr>
            <a:noAutofit/>
          </a:bodyPr>
          <a:lstStyle>
            <a:lvl1pPr marL="117475" indent="-117475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5053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A42F6F62-4CCC-134C-94B4-C90A17781E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6245" y="1158793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8" name="Table or Image">
            <a:extLst>
              <a:ext uri="{FF2B5EF4-FFF2-40B4-BE49-F238E27FC236}">
                <a16:creationId xmlns:a16="http://schemas.microsoft.com/office/drawing/2014/main" id="{DDD4E2F5-1A81-4241-9AE5-D5CFB69EC292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136245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940518" y="117737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9" name="Table or Image">
            <a:extLst>
              <a:ext uri="{FF2B5EF4-FFF2-40B4-BE49-F238E27FC236}">
                <a16:creationId xmlns:a16="http://schemas.microsoft.com/office/drawing/2014/main" id="{F77511AE-C7BF-5C49-A300-0159E6B307C6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940518" y="158573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55301" y="116144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0" name="Table or Image">
            <a:extLst>
              <a:ext uri="{FF2B5EF4-FFF2-40B4-BE49-F238E27FC236}">
                <a16:creationId xmlns:a16="http://schemas.microsoft.com/office/drawing/2014/main" id="{DA770E6D-EA2A-544D-B9F7-A7FC458B64A0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3755301" y="1585734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612124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Table or Image">
            <a:extLst>
              <a:ext uri="{FF2B5EF4-FFF2-40B4-BE49-F238E27FC236}">
                <a16:creationId xmlns:a16="http://schemas.microsoft.com/office/drawing/2014/main" id="{61CE47B8-4BB9-A84E-869C-30790EAB0AC1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5612124" y="1577526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sp>
        <p:nvSpPr>
          <p:cNvPr id="22" name="Item 4 Title">
            <a:extLst>
              <a:ext uri="{FF2B5EF4-FFF2-40B4-BE49-F238E27FC236}">
                <a16:creationId xmlns:a16="http://schemas.microsoft.com/office/drawing/2014/main" id="{73A9FB82-86AB-A14D-B614-A001BB31BF3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458437" y="1156358"/>
            <a:ext cx="1554480" cy="269978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3" name="Table or Image">
            <a:extLst>
              <a:ext uri="{FF2B5EF4-FFF2-40B4-BE49-F238E27FC236}">
                <a16:creationId xmlns:a16="http://schemas.microsoft.com/office/drawing/2014/main" id="{F17C3906-CD72-3449-B9D3-E90ED24E9D2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7458437" y="1577525"/>
            <a:ext cx="1554480" cy="2944167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112713" indent="-112713">
              <a:buClr>
                <a:srgbClr val="092C74"/>
              </a:buClr>
              <a:buFont typeface="Wingdings" panose="05000000000000000000" pitchFamily="2" charset="2"/>
              <a:buChar char="§"/>
              <a:defRPr sz="14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first-level bullet or image</a:t>
            </a: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58551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352" y="1389888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389888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5914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50669"/>
            <a:ext cx="8085415" cy="81399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noProof="0" dirty="0"/>
              <a:t>Click to add bullets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or Proces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C5CE5-BF88-EC4B-A5BB-C91694E1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712" y="59798"/>
            <a:ext cx="8096246" cy="942358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56D86C-B76F-7D41-865B-669A58A40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B7C9E05-905F-4239-BA70-7805F39E253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252413" y="1257854"/>
            <a:ext cx="8366125" cy="362209"/>
          </a:xfrm>
          <a:prstGeom prst="rect">
            <a:avLst/>
          </a:prstGeom>
          <a:solidFill>
            <a:schemeClr val="bg2"/>
          </a:solidFill>
        </p:spPr>
        <p:txBody>
          <a:bodyPr/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caption</a:t>
            </a:r>
          </a:p>
        </p:txBody>
      </p:sp>
      <p:grpSp>
        <p:nvGrpSpPr>
          <p:cNvPr id="46" name="Group 45" descr="Timeline image">
            <a:extLst>
              <a:ext uri="{FF2B5EF4-FFF2-40B4-BE49-F238E27FC236}">
                <a16:creationId xmlns:a16="http://schemas.microsoft.com/office/drawing/2014/main" id="{12EE74DF-9333-4546-8B0E-F0FCE41F51A0}"/>
              </a:ext>
            </a:extLst>
          </p:cNvPr>
          <p:cNvGrpSpPr/>
          <p:nvPr userDrawn="1"/>
        </p:nvGrpSpPr>
        <p:grpSpPr>
          <a:xfrm>
            <a:off x="149313" y="2937932"/>
            <a:ext cx="8818280" cy="394138"/>
            <a:chOff x="149313" y="2937932"/>
            <a:chExt cx="8818280" cy="394138"/>
          </a:xfrm>
        </p:grpSpPr>
        <p:sp>
          <p:nvSpPr>
            <p:cNvPr id="4" name="Right Arrow 3">
              <a:extLst>
                <a:ext uri="{FF2B5EF4-FFF2-40B4-BE49-F238E27FC236}">
                  <a16:creationId xmlns:a16="http://schemas.microsoft.com/office/drawing/2014/main" id="{8F8E5DEB-0CA8-7C40-9940-93D22D3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9313" y="2937932"/>
              <a:ext cx="8818280" cy="394138"/>
            </a:xfrm>
            <a:prstGeom prst="rightArrow">
              <a:avLst/>
            </a:prstGeom>
            <a:solidFill>
              <a:srgbClr val="0B2D72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B33E08E7-D1BF-8A47-9C1F-7E6E6F13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61676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B425AC6-6A04-2540-873A-C34F7415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905964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BFDF4F6-7F79-2E4D-A0A1-3DCFEC7CD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160762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DECA228-EC9A-4E43-9304-017BEA28D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405050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957417-2040-534F-8BB0-66A9FC17B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89693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B901EAEE-2200-4047-AC6E-D68F83AC9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838579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65053514-B4E5-7649-9105-BD559F8A4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057411" y="3038886"/>
              <a:ext cx="183176" cy="19223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32" name="Table or Image">
            <a:extLst>
              <a:ext uri="{FF2B5EF4-FFF2-40B4-BE49-F238E27FC236}">
                <a16:creationId xmlns:a16="http://schemas.microsoft.com/office/drawing/2014/main" id="{B55C9193-8997-F045-A5BC-B8BDD1896AEC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25185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 algn="l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Table or Image">
            <a:extLst>
              <a:ext uri="{FF2B5EF4-FFF2-40B4-BE49-F238E27FC236}">
                <a16:creationId xmlns:a16="http://schemas.microsoft.com/office/drawing/2014/main" id="{49945C77-72E2-A747-BC22-94D2E7C0C3AB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487766" y="3453795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Table or Image">
            <a:extLst>
              <a:ext uri="{FF2B5EF4-FFF2-40B4-BE49-F238E27FC236}">
                <a16:creationId xmlns:a16="http://schemas.microsoft.com/office/drawing/2014/main" id="{68532B39-F878-4F4A-8FB7-1E4ABE4E43AE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271021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Table or Image">
            <a:extLst>
              <a:ext uri="{FF2B5EF4-FFF2-40B4-BE49-F238E27FC236}">
                <a16:creationId xmlns:a16="http://schemas.microsoft.com/office/drawing/2014/main" id="{5987319A-6708-164D-B069-C9A27D3CF99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3939395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Table or Image">
            <a:extLst>
              <a:ext uri="{FF2B5EF4-FFF2-40B4-BE49-F238E27FC236}">
                <a16:creationId xmlns:a16="http://schemas.microsoft.com/office/drawing/2014/main" id="{03B445B3-CA64-E748-8A75-A4006779359D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168576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Table or Image">
            <a:extLst>
              <a:ext uri="{FF2B5EF4-FFF2-40B4-BE49-F238E27FC236}">
                <a16:creationId xmlns:a16="http://schemas.microsoft.com/office/drawing/2014/main" id="{01884091-B2D7-4C45-86BC-7D4F74E79C27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6397756" y="345133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4" name="Table or Image">
            <a:extLst>
              <a:ext uri="{FF2B5EF4-FFF2-40B4-BE49-F238E27FC236}">
                <a16:creationId xmlns:a16="http://schemas.microsoft.com/office/drawing/2014/main" id="{BCCA4455-3AE1-1943-AD67-2A4DFA99E393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585928" y="1816172"/>
            <a:ext cx="1033031" cy="1051174"/>
          </a:xfrm>
          <a:prstGeom prst="rect">
            <a:avLst/>
          </a:prstGeom>
          <a:ln w="12700">
            <a:solidFill>
              <a:schemeClr val="bg2"/>
            </a:solidFill>
          </a:ln>
        </p:spPr>
        <p:txBody>
          <a:bodyPr/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2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8" name="Citation">
            <a:extLst>
              <a:ext uri="{FF2B5EF4-FFF2-40B4-BE49-F238E27FC236}">
                <a16:creationId xmlns:a16="http://schemas.microsoft.com/office/drawing/2014/main" id="{DEE35AFB-A4A5-BF4E-9555-0CBD73E0D70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116256" y="4581310"/>
            <a:ext cx="674401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105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pic>
        <p:nvPicPr>
          <p:cNvPr id="27" name="WSE logo">
            <a:extLst>
              <a:ext uri="{FF2B5EF4-FFF2-40B4-BE49-F238E27FC236}">
                <a16:creationId xmlns:a16="http://schemas.microsoft.com/office/drawing/2014/main" id="{978592AB-D8FE-E649-9B9F-6BB4F13FB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29" name="Page Number">
            <a:extLst>
              <a:ext uri="{FF2B5EF4-FFF2-40B4-BE49-F238E27FC236}">
                <a16:creationId xmlns:a16="http://schemas.microsoft.com/office/drawing/2014/main" id="{5B0C4C21-CAD5-874E-9CB4-3D5DA2A82B8E}"/>
              </a:ext>
            </a:extLst>
          </p:cNvPr>
          <p:cNvSpPr txBox="1"/>
          <p:nvPr userDrawn="1"/>
        </p:nvSpPr>
        <p:spPr>
          <a:xfrm>
            <a:off x="8133198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983187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23189"/>
            <a:ext cx="8085415" cy="841471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072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noProof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6682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107119"/>
            <a:ext cx="8152880" cy="857542"/>
          </a:xfrm>
          <a:prstGeom prst="rect">
            <a:avLst/>
          </a:prstGeom>
        </p:spPr>
        <p:txBody>
          <a:bodyPr anchor="b"/>
          <a:lstStyle>
            <a:lvl1pPr>
              <a:defRPr sz="3000" b="1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Picture">
            <a:extLst>
              <a:ext uri="{FF2B5EF4-FFF2-40B4-BE49-F238E27FC236}">
                <a16:creationId xmlns:a16="http://schemas.microsoft.com/office/drawing/2014/main" id="{4884B21B-478C-4C01-9996-0F72AC0361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522711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Citation">
            <a:extLst>
              <a:ext uri="{FF2B5EF4-FFF2-40B4-BE49-F238E27FC236}">
                <a16:creationId xmlns:a16="http://schemas.microsoft.com/office/drawing/2014/main" id="{47FB68FD-CDA4-408D-A343-8A86DF16AEA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017538" y="4585070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765176" y="1389888"/>
            <a:ext cx="3921623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2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 and Image - Simple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1E64E24-CAF0-4D23-BB2F-41C411BEFB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352" y="107118"/>
            <a:ext cx="8164088" cy="858505"/>
          </a:xfrm>
          <a:prstGeom prst="rect">
            <a:avLst/>
          </a:prstGeom>
        </p:spPr>
        <p:txBody>
          <a:bodyPr anchor="b"/>
          <a:lstStyle>
            <a:lvl1pPr>
              <a:defRPr sz="3000" b="1" i="0" u="none">
                <a:solidFill>
                  <a:srgbClr val="092C74"/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add title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002D72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14925" y="1272248"/>
            <a:ext cx="3571875" cy="3174967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" y="1272249"/>
            <a:ext cx="4114800" cy="3174968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27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g Imag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B9D2BC59-BAA9-4F86-A1D2-5D980B71B6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5289" y="328403"/>
            <a:ext cx="3131127" cy="119268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BBBCBD4-734B-4675-AF6F-AADF5D7D0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3176" y="152108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Bullets">
            <a:extLst>
              <a:ext uri="{FF2B5EF4-FFF2-40B4-BE49-F238E27FC236}">
                <a16:creationId xmlns:a16="http://schemas.microsoft.com/office/drawing/2014/main" id="{193BA231-D4D9-4495-ABB3-778FD8DA042C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395289" y="1838548"/>
            <a:ext cx="3131127" cy="266898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4675" indent="-231775">
              <a:buClr>
                <a:srgbClr val="092C74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rgbClr val="092C74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265A9C31-C8EA-436B-A2CE-0C7EF8C1A1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9762" y="0"/>
            <a:ext cx="5074238" cy="5143500"/>
          </a:xfrm>
          <a:custGeom>
            <a:avLst/>
            <a:gdLst>
              <a:gd name="connsiteX0" fmla="*/ 0 w 5965370"/>
              <a:gd name="connsiteY0" fmla="*/ 0 h 6858000"/>
              <a:gd name="connsiteX1" fmla="*/ 5965370 w 5965370"/>
              <a:gd name="connsiteY1" fmla="*/ 0 h 6858000"/>
              <a:gd name="connsiteX2" fmla="*/ 5965370 w 5965370"/>
              <a:gd name="connsiteY2" fmla="*/ 6858000 h 6858000"/>
              <a:gd name="connsiteX3" fmla="*/ 0 w 596537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65370" h="6858000">
                <a:moveTo>
                  <a:pt x="0" y="0"/>
                </a:moveTo>
                <a:lnTo>
                  <a:pt x="5965370" y="0"/>
                </a:lnTo>
                <a:lnTo>
                  <a:pt x="5965370" y="6858000"/>
                </a:lnTo>
                <a:lnTo>
                  <a:pt x="0" y="68580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id-ID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EE8084E3-8476-4A31-8838-95D56C1C999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77459" y="488400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105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111069FF-2DBD-453E-A62E-A87DF2CF2FB0}"/>
              </a:ext>
            </a:extLst>
          </p:cNvPr>
          <p:cNvSpPr txBox="1"/>
          <p:nvPr userDrawn="1"/>
        </p:nvSpPr>
        <p:spPr>
          <a:xfrm>
            <a:off x="-400049" y="4895931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marL="0" marR="0" lvl="0" indent="0" algn="r" defTabSz="6857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               </a:t>
            </a:r>
            <a:fld id="{F2C1E792-EDA4-4DC5-8412-A2C2E5D30ADF}" type="slidenum"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pPr marL="0" marR="0" lvl="0" indent="0" algn="r" defTabSz="68578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630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">
            <a:extLst>
              <a:ext uri="{FF2B5EF4-FFF2-40B4-BE49-F238E27FC236}">
                <a16:creationId xmlns:a16="http://schemas.microsoft.com/office/drawing/2014/main" id="{70285FB5-8EF0-4290-82AE-0E7D18F5E1B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107119"/>
            <a:ext cx="8085415" cy="857542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0550E0-BE9C-4243-B6E1-D36E23EBA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40080" y="965624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tx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tx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37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126" r:id="rId3"/>
    <p:sldLayoutId id="2147484035" r:id="rId4"/>
    <p:sldLayoutId id="2147484122" r:id="rId5"/>
    <p:sldLayoutId id="2147484120" r:id="rId6"/>
    <p:sldLayoutId id="2147484121" r:id="rId7"/>
    <p:sldLayoutId id="2147484123" r:id="rId8"/>
    <p:sldLayoutId id="2147483959" r:id="rId9"/>
    <p:sldLayoutId id="2147483964" r:id="rId1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34" r:id="rId3"/>
    <p:sldLayoutId id="2147484104" r:id="rId4"/>
    <p:sldLayoutId id="2147484105" r:id="rId5"/>
    <p:sldLayoutId id="2147484015" r:id="rId6"/>
    <p:sldLayoutId id="2147484016" r:id="rId7"/>
    <p:sldLayoutId id="2147484027" r:id="rId8"/>
    <p:sldLayoutId id="2147484033" r:id="rId9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107" r:id="rId3"/>
    <p:sldLayoutId id="2147484071" r:id="rId4"/>
    <p:sldLayoutId id="2147484072" r:id="rId5"/>
    <p:sldLayoutId id="2147484108" r:id="rId6"/>
    <p:sldLayoutId id="2147484073" r:id="rId7"/>
    <p:sldLayoutId id="2147484082" r:id="rId8"/>
    <p:sldLayoutId id="2147484081" r:id="rId9"/>
    <p:sldLayoutId id="2147484084" r:id="rId10"/>
    <p:sldLayoutId id="2147484083" r:id="rId11"/>
    <p:sldLayoutId id="2147484085" r:id="rId12"/>
    <p:sldLayoutId id="2147484077" r:id="rId13"/>
    <p:sldLayoutId id="2147484074" r:id="rId14"/>
    <p:sldLayoutId id="2147484075" r:id="rId15"/>
    <p:sldLayoutId id="2147484111" r:id="rId16"/>
    <p:sldLayoutId id="2147484112" r:id="rId17"/>
    <p:sldLayoutId id="2147484113" r:id="rId18"/>
    <p:sldLayoutId id="2147484114" r:id="rId19"/>
    <p:sldLayoutId id="2147484078" r:id="rId20"/>
    <p:sldLayoutId id="2147484079" r:id="rId21"/>
    <p:sldLayoutId id="2147484080" r:id="rId22"/>
    <p:sldLayoutId id="2147484086" r:id="rId23"/>
    <p:sldLayoutId id="2147484087" r:id="rId24"/>
    <p:sldLayoutId id="2147484118" r:id="rId25"/>
    <p:sldLayoutId id="2147484088" r:id="rId26"/>
    <p:sldLayoutId id="2147484089" r:id="rId2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ckyduesxd/ElectroFlow.gi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csail.mit.edu/madry/docs/maxflow.pdf" TargetMode="External"/><Relationship Id="rId2" Type="http://schemas.openxmlformats.org/officeDocument/2006/relationships/hyperlink" Target="https://www.quantamagazine.org/researchers-achieve-absurdly-fast-algorithm-for-network-flow-20220608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l.acm.org/doi/10.1145/3567421" TargetMode="External"/><Relationship Id="rId4" Type="http://schemas.openxmlformats.org/officeDocument/2006/relationships/hyperlink" Target="https://link.springer.com/chapter/10.1007/978-3-642-10631-6_80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ink.springer.com/chapter/10.1007/978-3-642-13562-0_2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51" y="2027900"/>
            <a:ext cx="5801526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Electrical Flow Routing for LEO Satellite Constellations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7749" y="3073788"/>
            <a:ext cx="8219053" cy="366706"/>
          </a:xfrm>
        </p:spPr>
        <p:txBody>
          <a:bodyPr>
            <a:normAutofit/>
          </a:bodyPr>
          <a:lstStyle/>
          <a:p>
            <a:r>
              <a:rPr lang="en-US" sz="2000" dirty="0"/>
              <a:t>A Circuit-Inspired Approach to ISL Routing</a:t>
            </a:r>
          </a:p>
        </p:txBody>
      </p:sp>
      <p:sp>
        <p:nvSpPr>
          <p:cNvPr id="2" name="Lecture Title">
            <a:extLst>
              <a:ext uri="{FF2B5EF4-FFF2-40B4-BE49-F238E27FC236}">
                <a16:creationId xmlns:a16="http://schemas.microsoft.com/office/drawing/2014/main" id="{0CB69BDF-F04C-355C-9DFA-2088742CFCA9}"/>
              </a:ext>
            </a:extLst>
          </p:cNvPr>
          <p:cNvSpPr txBox="1">
            <a:spLocks/>
          </p:cNvSpPr>
          <p:nvPr/>
        </p:nvSpPr>
        <p:spPr>
          <a:xfrm>
            <a:off x="467749" y="4096023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250" kern="120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Nicholas Zayfman (nzayfma1@jh.edu)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7F11E-9F0C-B341-C632-9B2D0B687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097B5-862D-7591-17FC-C61AC8230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Framework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B8DB8D-4B85-564E-0A0C-DBF886833A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2330" y="1140044"/>
            <a:ext cx="4985290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Orbital Propagation</a:t>
            </a:r>
          </a:p>
          <a:p>
            <a:pPr lvl="1"/>
            <a:r>
              <a:rPr lang="en-US" dirty="0"/>
              <a:t>SGP4 model with Two-Line Element (TLE) data from </a:t>
            </a:r>
            <a:r>
              <a:rPr lang="en-US" dirty="0" err="1"/>
              <a:t>CelesTrak</a:t>
            </a:r>
            <a:endParaRPr lang="en-US" dirty="0"/>
          </a:p>
          <a:p>
            <a:pPr lvl="1"/>
            <a:r>
              <a:rPr lang="en-US" dirty="0"/>
              <a:t>True Equator Mean Equinox (TEME) reference frame</a:t>
            </a:r>
          </a:p>
          <a:p>
            <a:pPr lvl="1"/>
            <a:r>
              <a:rPr lang="en-US" dirty="0"/>
              <a:t>~1 km accuracy at epoch, grows 1-3 km/day</a:t>
            </a:r>
          </a:p>
          <a:p>
            <a:pPr>
              <a:buClr>
                <a:srgbClr val="092C74"/>
              </a:buClr>
            </a:pPr>
            <a:r>
              <a:rPr lang="en-US" dirty="0"/>
              <a:t>Free-Space Optical Link Budget</a:t>
            </a:r>
          </a:p>
          <a:p>
            <a:pPr lvl="1"/>
            <a:r>
              <a:rPr lang="en-US" dirty="0"/>
              <a:t>Wavelength: 1550 nm (C-band)</a:t>
            </a:r>
          </a:p>
          <a:p>
            <a:pPr lvl="1"/>
            <a:r>
              <a:rPr lang="en-US" dirty="0"/>
              <a:t>Transmit power: +20 dBm</a:t>
            </a:r>
          </a:p>
          <a:p>
            <a:pPr lvl="1"/>
            <a:r>
              <a:rPr lang="en-US" dirty="0"/>
              <a:t>Receiver sensitivity: -40 dBm</a:t>
            </a:r>
          </a:p>
          <a:p>
            <a:pPr lvl="1"/>
            <a:r>
              <a:rPr lang="en-US" dirty="0"/>
              <a:t>Free-space path loss: </a:t>
            </a:r>
            <a:r>
              <a:rPr lang="en-US" dirty="0" err="1"/>
              <a:t>L_space</a:t>
            </a:r>
            <a:r>
              <a:rPr lang="en-US" dirty="0"/>
              <a:t> = 20·log₁₀(4</a:t>
            </a:r>
            <a:r>
              <a:rPr lang="el-GR" dirty="0"/>
              <a:t>π·</a:t>
            </a:r>
            <a:r>
              <a:rPr lang="en-US" dirty="0"/>
              <a:t>d/</a:t>
            </a:r>
            <a:r>
              <a:rPr lang="el-GR" dirty="0"/>
              <a:t>λ)</a:t>
            </a:r>
            <a:endParaRPr lang="en-US" dirty="0"/>
          </a:p>
          <a:p>
            <a:pPr lvl="1"/>
            <a:r>
              <a:rPr lang="en-US" dirty="0"/>
              <a:t>Geometric constraints: 5000 km max distance, 25° min elevation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E541F454-342C-A962-0316-2D96FC1DB01D}"/>
              </a:ext>
            </a:extLst>
          </p:cNvPr>
          <p:cNvSpPr txBox="1">
            <a:spLocks/>
          </p:cNvSpPr>
          <p:nvPr/>
        </p:nvSpPr>
        <p:spPr>
          <a:xfrm>
            <a:off x="5114015" y="1140044"/>
            <a:ext cx="402998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Test Network Topology</a:t>
            </a:r>
          </a:p>
          <a:p>
            <a:pPr lvl="1"/>
            <a:r>
              <a:rPr lang="en-US" dirty="0"/>
              <a:t>100 satellites (nodes)</a:t>
            </a:r>
          </a:p>
          <a:p>
            <a:pPr lvl="1"/>
            <a:r>
              <a:rPr lang="en-US" dirty="0"/>
              <a:t>1,426 bidirectional inter-satellite links</a:t>
            </a:r>
          </a:p>
          <a:p>
            <a:pPr lvl="1"/>
            <a:r>
              <a:rPr lang="en-US" dirty="0"/>
              <a:t>Average degree: 28.52</a:t>
            </a:r>
          </a:p>
          <a:p>
            <a:pPr lvl="1"/>
            <a:r>
              <a:rPr lang="en-US" dirty="0"/>
              <a:t>Network diameter: 6 hops</a:t>
            </a:r>
          </a:p>
          <a:p>
            <a:pPr lvl="1"/>
            <a:r>
              <a:rPr lang="en-US" dirty="0"/>
              <a:t>Latency: 3.3 </a:t>
            </a:r>
            <a:r>
              <a:rPr lang="en-US" dirty="0" err="1"/>
              <a:t>ms</a:t>
            </a:r>
            <a:r>
              <a:rPr lang="en-US" dirty="0"/>
              <a:t> per 1000 km</a:t>
            </a:r>
          </a:p>
          <a:p>
            <a:pPr lvl="1"/>
            <a:r>
              <a:rPr lang="en-US" dirty="0"/>
              <a:t>Link capacity: 10-100 Gbps estimated from SNR</a:t>
            </a:r>
          </a:p>
          <a:p>
            <a:r>
              <a:rPr lang="en-US" dirty="0"/>
              <a:t>Resistance Model Parameters</a:t>
            </a:r>
          </a:p>
          <a:p>
            <a:pPr lvl="1"/>
            <a:r>
              <a:rPr lang="el-GR" dirty="0"/>
              <a:t>α (</a:t>
            </a:r>
            <a:r>
              <a:rPr lang="en-US" dirty="0"/>
              <a:t>latency weight) = 1.0</a:t>
            </a:r>
          </a:p>
          <a:p>
            <a:pPr lvl="1"/>
            <a:r>
              <a:rPr lang="el-GR" dirty="0"/>
              <a:t>β (</a:t>
            </a:r>
            <a:r>
              <a:rPr lang="en-US" dirty="0"/>
              <a:t>capacity weight) = 1.0</a:t>
            </a:r>
          </a:p>
          <a:p>
            <a:pPr lvl="1"/>
            <a:r>
              <a:rPr lang="el-GR" dirty="0"/>
              <a:t>λ_</a:t>
            </a:r>
            <a:r>
              <a:rPr lang="en-US" dirty="0"/>
              <a:t>norm = 100 </a:t>
            </a:r>
            <a:r>
              <a:rPr lang="en-US" dirty="0" err="1"/>
              <a:t>ms</a:t>
            </a:r>
            <a:r>
              <a:rPr lang="en-US" dirty="0"/>
              <a:t> (normalization)</a:t>
            </a:r>
          </a:p>
          <a:p>
            <a:pPr lvl="1"/>
            <a:r>
              <a:rPr lang="el-GR" dirty="0"/>
              <a:t>κ_</a:t>
            </a:r>
            <a:r>
              <a:rPr lang="en-US" dirty="0"/>
              <a:t>norm = 10 Gbps (normalization)</a:t>
            </a:r>
          </a:p>
        </p:txBody>
      </p:sp>
    </p:spTree>
    <p:extLst>
      <p:ext uri="{BB962C8B-B14F-4D97-AF65-F5344CB8AC3E}">
        <p14:creationId xmlns:p14="http://schemas.microsoft.com/office/powerpoint/2010/main" val="2096011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1B014-E9E8-1D87-5939-8E5B0EC08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EB39B-3B69-C073-88BC-00057D05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Comparison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E0D90D-0F20-7189-A427-D6F5143DB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60" y="1220166"/>
            <a:ext cx="7257667" cy="1351584"/>
          </a:xfrm>
          <a:prstGeom prst="rect">
            <a:avLst/>
          </a:prstGeom>
        </p:spPr>
      </p:pic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E1EF790-458D-43FB-6D37-150BE99240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0586" y="2683180"/>
            <a:ext cx="7375642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Multi-path discovery: 5 parallel paths vs. single paths for all baselines</a:t>
            </a:r>
          </a:p>
          <a:p>
            <a:pPr>
              <a:buClr>
                <a:srgbClr val="092C74"/>
              </a:buClr>
            </a:pPr>
            <a:r>
              <a:rPr lang="en-US" dirty="0"/>
              <a:t>Latency penalty: Only 2.6% increase over Dijkstra's optimal (62.64 vs 61.04 </a:t>
            </a:r>
            <a:r>
              <a:rPr lang="en-US" dirty="0" err="1"/>
              <a:t>ms</a:t>
            </a:r>
            <a:r>
              <a:rPr lang="en-US" dirty="0"/>
              <a:t> = 1.6 </a:t>
            </a:r>
            <a:r>
              <a:rPr lang="en-US" dirty="0" err="1"/>
              <a:t>ms</a:t>
            </a:r>
            <a:r>
              <a:rPr lang="en-US" dirty="0"/>
              <a:t> difference)</a:t>
            </a:r>
          </a:p>
          <a:p>
            <a:pPr>
              <a:buClr>
                <a:srgbClr val="092C74"/>
              </a:buClr>
            </a:pPr>
            <a:r>
              <a:rPr lang="en-US" dirty="0"/>
              <a:t>Computation time: 14.07 </a:t>
            </a:r>
            <a:r>
              <a:rPr lang="en-US" dirty="0" err="1"/>
              <a:t>ms</a:t>
            </a:r>
            <a:r>
              <a:rPr lang="en-US" dirty="0"/>
              <a:t> faster than OSPF (19.30 </a:t>
            </a:r>
            <a:r>
              <a:rPr lang="en-US" dirty="0" err="1"/>
              <a:t>ms</a:t>
            </a:r>
            <a:r>
              <a:rPr lang="en-US" dirty="0"/>
              <a:t>), acceptable for near-real-time routing in predictable LEO topologies</a:t>
            </a:r>
          </a:p>
          <a:p>
            <a:pPr>
              <a:buClr>
                <a:srgbClr val="092C74"/>
              </a:buClr>
            </a:pPr>
            <a:r>
              <a:rPr lang="en-US" dirty="0"/>
              <a:t>Comparable capacity: Maintains same 10 Gbps capacity as baselines</a:t>
            </a:r>
          </a:p>
        </p:txBody>
      </p:sp>
    </p:spTree>
    <p:extLst>
      <p:ext uri="{BB962C8B-B14F-4D97-AF65-F5344CB8AC3E}">
        <p14:creationId xmlns:p14="http://schemas.microsoft.com/office/powerpoint/2010/main" val="3332583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49165A-C872-702D-591C-FA07167365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81F2-F426-4AB2-73E5-63645D768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Balancing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33CEBF-BFF9-DD50-F7C8-8675048C3C7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78487"/>
            <a:ext cx="4319917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Effective Paths: 568.69</a:t>
            </a:r>
          </a:p>
          <a:p>
            <a:pPr lvl="1"/>
            <a:r>
              <a:rPr lang="en-US" dirty="0"/>
              <a:t>Derived from Herfindahl-Hirschman Index</a:t>
            </a:r>
          </a:p>
          <a:p>
            <a:pPr lvl="1"/>
            <a:r>
              <a:rPr lang="en-US" dirty="0"/>
              <a:t>Hundreds of effective paths vs. single-path baseline methods</a:t>
            </a:r>
          </a:p>
          <a:p>
            <a:pPr>
              <a:buClr>
                <a:srgbClr val="092C74"/>
              </a:buClr>
            </a:pPr>
            <a:r>
              <a:rPr lang="en-US" dirty="0"/>
              <a:t>Gini Coefficient: 0.526</a:t>
            </a:r>
          </a:p>
          <a:p>
            <a:pPr lvl="1"/>
            <a:r>
              <a:rPr lang="en-US" dirty="0"/>
              <a:t>Moderate flow concentration</a:t>
            </a:r>
          </a:p>
          <a:p>
            <a:pPr lvl="1"/>
            <a:r>
              <a:rPr lang="en-US" dirty="0"/>
              <a:t>Not perfectly uniform, but substantially better than single-path</a:t>
            </a:r>
          </a:p>
          <a:p>
            <a:pPr lvl="1"/>
            <a:r>
              <a:rPr lang="en-US" dirty="0"/>
              <a:t>0 = perfect equality, 1 = perfect inequality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26A8C006-8AF2-43DA-1EB2-68E230739307}"/>
              </a:ext>
            </a:extLst>
          </p:cNvPr>
          <p:cNvSpPr txBox="1">
            <a:spLocks/>
          </p:cNvSpPr>
          <p:nvPr/>
        </p:nvSpPr>
        <p:spPr>
          <a:xfrm>
            <a:off x="4572000" y="1378486"/>
            <a:ext cx="431991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Normalized Entropy: 0.930</a:t>
            </a:r>
          </a:p>
          <a:p>
            <a:pPr lvl="1"/>
            <a:r>
              <a:rPr lang="en-US" dirty="0"/>
              <a:t>On 0-1 scale, confirms flow well-dispersed across network</a:t>
            </a:r>
          </a:p>
          <a:p>
            <a:pPr lvl="1"/>
            <a:r>
              <a:rPr lang="en-US" dirty="0"/>
              <a:t>High entropy = traffic spread across many paths</a:t>
            </a:r>
          </a:p>
          <a:p>
            <a:r>
              <a:rPr lang="en-US" dirty="0"/>
              <a:t>Max/Avg Flow Ratio: 7.95</a:t>
            </a:r>
          </a:p>
          <a:p>
            <a:pPr lvl="1"/>
            <a:r>
              <a:rPr lang="en-US" dirty="0"/>
              <a:t>No single link overwhelmingly congested</a:t>
            </a:r>
          </a:p>
          <a:p>
            <a:pPr lvl="1"/>
            <a:r>
              <a:rPr lang="en-US" dirty="0"/>
              <a:t>Some edges carry higher loads, but distribution is balanced</a:t>
            </a:r>
          </a:p>
        </p:txBody>
      </p:sp>
    </p:spTree>
    <p:extLst>
      <p:ext uri="{BB962C8B-B14F-4D97-AF65-F5344CB8AC3E}">
        <p14:creationId xmlns:p14="http://schemas.microsoft.com/office/powerpoint/2010/main" val="208172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BFB824-D3E4-7327-1E18-C15C2B62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B91C6-59A3-115A-DACA-9F40FD437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Future Work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E2D067-FE65-0004-FF6A-D1915B7D0D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2083" y="1378487"/>
            <a:ext cx="4799419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Key Findings</a:t>
            </a:r>
          </a:p>
          <a:p>
            <a:pPr lvl="1"/>
            <a:r>
              <a:rPr lang="en-US" dirty="0"/>
              <a:t>Electrical flow routing discovers significantly more parallel paths than baseline algorithms</a:t>
            </a:r>
          </a:p>
          <a:p>
            <a:pPr lvl="1"/>
            <a:r>
              <a:rPr lang="en-US" dirty="0"/>
              <a:t>Load distribution metrics indicate effective exploitation of network path diversity</a:t>
            </a:r>
          </a:p>
          <a:p>
            <a:pPr>
              <a:buClr>
                <a:srgbClr val="092C74"/>
              </a:buClr>
            </a:pPr>
            <a:r>
              <a:rPr lang="en-US" dirty="0"/>
              <a:t>Advantage over traditional approach</a:t>
            </a:r>
          </a:p>
          <a:p>
            <a:pPr lvl="1"/>
            <a:r>
              <a:rPr lang="en-US" dirty="0"/>
              <a:t>Natural multi-path discovery without explicit computation</a:t>
            </a:r>
          </a:p>
          <a:p>
            <a:pPr lvl="1"/>
            <a:r>
              <a:rPr lang="en-US" dirty="0"/>
              <a:t>Automatic load balancing through circuit physics</a:t>
            </a:r>
          </a:p>
          <a:p>
            <a:pPr lvl="1"/>
            <a:r>
              <a:rPr lang="en-US" dirty="0"/>
              <a:t>Resilience to link failures and congestion</a:t>
            </a:r>
          </a:p>
          <a:p>
            <a:pPr lvl="1"/>
            <a:r>
              <a:rPr lang="en-US" dirty="0"/>
              <a:t>Single optimization framework handles latency + capacity trade-offs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5C0F1B53-E032-90EC-6306-6A2334BC5BA2}"/>
              </a:ext>
            </a:extLst>
          </p:cNvPr>
          <p:cNvSpPr txBox="1">
            <a:spLocks/>
          </p:cNvSpPr>
          <p:nvPr/>
        </p:nvSpPr>
        <p:spPr>
          <a:xfrm>
            <a:off x="5132618" y="1378487"/>
            <a:ext cx="3621090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Future Research</a:t>
            </a:r>
          </a:p>
          <a:p>
            <a:pPr lvl="1"/>
            <a:r>
              <a:rPr lang="en-US" dirty="0"/>
              <a:t>Larger Constellations, Longer simulation time frames, and Multiple orbital shells/inclination</a:t>
            </a:r>
          </a:p>
          <a:p>
            <a:pPr lvl="1"/>
            <a:r>
              <a:rPr lang="en-US" dirty="0"/>
              <a:t>Better enhanced resistance modeling with statistical analysis</a:t>
            </a:r>
          </a:p>
          <a:p>
            <a:pPr lvl="1"/>
            <a:r>
              <a:rPr lang="en-US" dirty="0"/>
              <a:t>Advanced comparisons (GNN + DQN, SDN, etc.)</a:t>
            </a:r>
          </a:p>
          <a:p>
            <a:pPr lvl="1"/>
            <a:r>
              <a:rPr lang="en-US" dirty="0"/>
              <a:t>Realistic Traffic Patterns</a:t>
            </a:r>
          </a:p>
          <a:p>
            <a:pPr lvl="1"/>
            <a:r>
              <a:rPr lang="en-US" dirty="0"/>
              <a:t>More in depth model</a:t>
            </a:r>
          </a:p>
          <a:p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lvl="1"/>
            <a:r>
              <a:rPr lang="en-US" dirty="0">
                <a:hlinkClick r:id="rId2"/>
              </a:rPr>
              <a:t>https://github.com/nickyduesxd/ElectroFlow.git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3982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8119F9-6732-FF08-5C55-225E595C8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966F90C8-50AE-7F8F-203A-0DC4786A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83" y="1708487"/>
            <a:ext cx="5801526" cy="544124"/>
          </a:xfrm>
        </p:spPr>
        <p:txBody>
          <a:bodyPr>
            <a:noAutofit/>
          </a:bodyPr>
          <a:lstStyle/>
          <a:p>
            <a:r>
              <a:rPr lang="en-US" sz="5400" dirty="0"/>
              <a:t>Thank you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5DE00-1A25-A042-98CF-E7D47A3F95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98632" y="2440500"/>
            <a:ext cx="821905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5543127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D979-8790-E8DD-108D-D09915E21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DB168-7E3F-CCC2-2CB1-43202A074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Copyright The Johns Hopkins University 2025.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66639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AF8A6D-3583-4795-B0E5-2922A96F0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5ED43-229C-7A8D-3853-E7C4EE7F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91483E-C2EE-7BF2-E144-A0DDBF2C8B2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Mega-constellation scale:</a:t>
            </a:r>
          </a:p>
          <a:p>
            <a:pPr lvl="1"/>
            <a:r>
              <a:rPr lang="en-US" dirty="0"/>
              <a:t>Starlink: 5,000+ satellites (projected 12,000+)</a:t>
            </a:r>
          </a:p>
          <a:p>
            <a:pPr lvl="1"/>
            <a:r>
              <a:rPr lang="en-US" dirty="0"/>
              <a:t>OneWeb: 648 satellites</a:t>
            </a:r>
          </a:p>
          <a:p>
            <a:pPr lvl="1"/>
            <a:r>
              <a:rPr lang="en-US" dirty="0"/>
              <a:t>Amazon Kuiper: 3,236 satellites</a:t>
            </a:r>
          </a:p>
          <a:p>
            <a:pPr>
              <a:buClr>
                <a:srgbClr val="092C74"/>
              </a:buClr>
            </a:pPr>
            <a:r>
              <a:rPr lang="en-US" dirty="0"/>
              <a:t>Traditional routing limitations:</a:t>
            </a:r>
          </a:p>
          <a:p>
            <a:pPr lvl="1"/>
            <a:r>
              <a:rPr lang="en-US" dirty="0"/>
              <a:t>Dijkstra/OSPF: Single-path, centralized</a:t>
            </a:r>
          </a:p>
          <a:p>
            <a:pPr lvl="1"/>
            <a:r>
              <a:rPr lang="en-US" dirty="0"/>
              <a:t>No natural multi-path discovery for load balancing</a:t>
            </a:r>
          </a:p>
          <a:p>
            <a:pPr lvl="1"/>
            <a:r>
              <a:rPr lang="en-US" dirty="0"/>
              <a:t>Poor scalability beyond 10,000+ nodes</a:t>
            </a:r>
          </a:p>
          <a:p>
            <a:pPr lvl="1"/>
            <a:r>
              <a:rPr lang="en-US" dirty="0"/>
              <a:t>Slow adaptation to dynamic topology changes</a:t>
            </a:r>
          </a:p>
        </p:txBody>
      </p:sp>
    </p:spTree>
    <p:extLst>
      <p:ext uri="{BB962C8B-B14F-4D97-AF65-F5344CB8AC3E}">
        <p14:creationId xmlns:p14="http://schemas.microsoft.com/office/powerpoint/2010/main" val="4159905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86CD5-A6E0-C820-92DD-163D13D1A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8521B-BF3B-2387-20D6-60B343083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Hypothesis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68CE8D0-4D8B-935D-3416-77B25EBF05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Central insight: Electrons naturally load-balance across parallel paths based on resistance. </a:t>
            </a:r>
          </a:p>
          <a:p>
            <a:pPr lvl="1"/>
            <a:r>
              <a:rPr lang="en-US" dirty="0"/>
              <a:t>Can we leverage this physics-inspired approach for optimal traffic routing?</a:t>
            </a:r>
          </a:p>
          <a:p>
            <a:pPr>
              <a:buClr>
                <a:srgbClr val="092C74"/>
              </a:buClr>
            </a:pPr>
            <a:r>
              <a:rPr lang="en-US" dirty="0"/>
              <a:t>Key properties of electrical flow:</a:t>
            </a:r>
          </a:p>
          <a:p>
            <a:pPr lvl="1"/>
            <a:r>
              <a:rPr lang="en-US" dirty="0"/>
              <a:t>Automatic distribution through parallel paths</a:t>
            </a:r>
          </a:p>
          <a:p>
            <a:pPr lvl="1"/>
            <a:r>
              <a:rPr lang="en-US" dirty="0"/>
              <a:t>Follows principle of least energy dissipation</a:t>
            </a:r>
          </a:p>
          <a:p>
            <a:pPr lvl="1"/>
            <a:r>
              <a:rPr lang="en-US" dirty="0"/>
              <a:t>Inherently distributed and self-balancing</a:t>
            </a:r>
          </a:p>
          <a:p>
            <a:pPr lvl="1"/>
            <a:r>
              <a:rPr lang="en-US" dirty="0"/>
              <a:t>Based on proven physical laws, not heuristics</a:t>
            </a:r>
          </a:p>
        </p:txBody>
      </p:sp>
    </p:spTree>
    <p:extLst>
      <p:ext uri="{BB962C8B-B14F-4D97-AF65-F5344CB8AC3E}">
        <p14:creationId xmlns:p14="http://schemas.microsoft.com/office/powerpoint/2010/main" val="3857000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3777D-EE05-CB12-9DB1-D846073C0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011E0-0C96-02D2-81BB-003EE646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a new concept but a new application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029CC40-341B-55FF-561B-B1BAC982DB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9292" y="1234533"/>
            <a:ext cx="8085415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Quanta Magazine Article: "Researchers Achieve 'Absurdly Fast' Algorithm for Network Flow" (2022)</a:t>
            </a:r>
          </a:p>
          <a:p>
            <a:pPr lvl="1"/>
            <a:r>
              <a:rPr lang="en-US" dirty="0">
                <a:hlinkClick r:id="rId2"/>
              </a:rPr>
              <a:t>https://www.quantamagazine.org/researchers-achieve-absurdly-fast-algorithm-for-network-flow-20220608/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"Electrical flows, Laplacian systems, and faster approximation of maximum flow in undirected graphs" (2013)</a:t>
            </a:r>
          </a:p>
          <a:p>
            <a:pPr lvl="1"/>
            <a:r>
              <a:rPr lang="en-US" dirty="0">
                <a:hlinkClick r:id="rId3"/>
              </a:rPr>
              <a:t>https://people.csail.mit.edu/madry/docs/maxflow.pdf</a:t>
            </a:r>
            <a:endParaRPr lang="en-US" dirty="0"/>
          </a:p>
          <a:p>
            <a:r>
              <a:rPr lang="en-US" dirty="0"/>
              <a:t>"Electric Routing and Concurrent Flow Cutting" (2009)</a:t>
            </a:r>
          </a:p>
          <a:p>
            <a:pPr lvl="1"/>
            <a:r>
              <a:rPr lang="en-US" dirty="0">
                <a:hlinkClick r:id="rId4"/>
              </a:rPr>
              <a:t>https://link.springer.com/chapter/10.1007/978-3-642-10631-6_80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"Robust Routing Using Electrical Flows" - Google Research (SIGSPATIAL 2021)</a:t>
            </a:r>
          </a:p>
          <a:p>
            <a:pPr lvl="1"/>
            <a:r>
              <a:rPr lang="en-US" dirty="0">
                <a:hlinkClick r:id="rId5"/>
              </a:rPr>
              <a:t>https://dl.acm.org/doi/10.1145/3567421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729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D787CF-6E7A-5664-6F1E-28094E489E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F036E-FDE6-C919-88EF-D6F7120A6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Multicasting and Bit error?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CE91400-0347-7BB1-BEF4-049566C589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245685"/>
            <a:ext cx="8085415" cy="3077573"/>
          </a:xfrm>
        </p:spPr>
        <p:txBody>
          <a:bodyPr/>
          <a:lstStyle/>
          <a:p>
            <a:r>
              <a:rPr lang="en-US" dirty="0"/>
              <a:t>Multicasting</a:t>
            </a:r>
          </a:p>
          <a:p>
            <a:pPr lvl="1"/>
            <a:r>
              <a:rPr lang="en-US" dirty="0"/>
              <a:t>Superposition of Independent Flows (Leverages linearity of electrical circuits)</a:t>
            </a:r>
          </a:p>
          <a:p>
            <a:pPr lvl="2"/>
            <a:r>
              <a:rPr lang="en-US" dirty="0"/>
              <a:t>Since the Laplacian system is linear, we can solve for multiple destinations at the same time.</a:t>
            </a:r>
          </a:p>
          <a:p>
            <a:pPr lvl="2"/>
            <a:r>
              <a:rPr lang="en-US" dirty="0"/>
              <a:t>Set source node = +F</a:t>
            </a:r>
          </a:p>
          <a:p>
            <a:pPr lvl="2"/>
            <a:r>
              <a:rPr lang="en-US" dirty="0"/>
              <a:t>Set each destination k: = -F/n (where n = num of destinations)</a:t>
            </a:r>
          </a:p>
          <a:p>
            <a:pPr lvl="2"/>
            <a:r>
              <a:rPr lang="en-US" dirty="0"/>
              <a:t>The resulting flow naturally distribute to all destinations</a:t>
            </a:r>
          </a:p>
          <a:p>
            <a:pPr>
              <a:buClr>
                <a:srgbClr val="092C74"/>
              </a:buClr>
            </a:pPr>
            <a:r>
              <a:rPr lang="en-US" dirty="0"/>
              <a:t>Bit Error Rate (BER) / Link Quality</a:t>
            </a:r>
          </a:p>
          <a:p>
            <a:pPr lvl="1"/>
            <a:r>
              <a:rPr lang="en-US" dirty="0"/>
              <a:t>Adjust the resistance formula to include link quality – Higher BER -&gt; higher resistance -&gt; less flow routed through that link.</a:t>
            </a:r>
          </a:p>
          <a:p>
            <a:pPr lvl="1"/>
            <a:r>
              <a:rPr lang="en-US" dirty="0"/>
              <a:t>Monitor actual BER on each link and update resistance values in real-time to take account, so flow will automatically redistribute away from degraded links.</a:t>
            </a:r>
          </a:p>
        </p:txBody>
      </p:sp>
    </p:spTree>
    <p:extLst>
      <p:ext uri="{BB962C8B-B14F-4D97-AF65-F5344CB8AC3E}">
        <p14:creationId xmlns:p14="http://schemas.microsoft.com/office/powerpoint/2010/main" val="238276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04F5C-2BE2-8179-19E5-E910560FD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8D0BA6C-3F36-0637-3387-53F2A05CD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Circuit-Network Analogy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E15858E-30BA-8ACB-6619-B0E8B14532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6300286"/>
              </p:ext>
            </p:extLst>
          </p:nvPr>
        </p:nvGraphicFramePr>
        <p:xfrm>
          <a:off x="1524000" y="1473304"/>
          <a:ext cx="6096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41671783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920188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Network 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Electric Analog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23593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Satellite Node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Electrical Junction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78001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Inter-Satellite Links (ISL)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Resistor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8131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Data Traffic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Electric Circuit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198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Source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+V Terminal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654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Destination Satellite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Ground (0V)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655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Routing Decision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Natural Current Distribution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294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1205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10075-B536-4133-87D1-526D7AB27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Foundation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0769" y="1133866"/>
            <a:ext cx="4006765" cy="3077573"/>
          </a:xfrm>
        </p:spPr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Resistance Mapping:</a:t>
            </a:r>
          </a:p>
          <a:p>
            <a:pPr lvl="1"/>
            <a:r>
              <a:rPr lang="en-US" dirty="0"/>
              <a:t>R(link) = </a:t>
            </a:r>
            <a:r>
              <a:rPr lang="el-GR" dirty="0"/>
              <a:t>α·(</a:t>
            </a:r>
            <a:r>
              <a:rPr lang="en-US" dirty="0"/>
              <a:t>latency) + </a:t>
            </a:r>
            <a:r>
              <a:rPr lang="el-GR" dirty="0"/>
              <a:t>β·(1/</a:t>
            </a:r>
            <a:r>
              <a:rPr lang="en-US" dirty="0"/>
              <a:t>capacity)</a:t>
            </a:r>
          </a:p>
          <a:p>
            <a:pPr lvl="1"/>
            <a:r>
              <a:rPr lang="en-US" dirty="0"/>
              <a:t>Higher latency → Higher resistance (avoid slow links)</a:t>
            </a:r>
          </a:p>
          <a:p>
            <a:pPr lvl="1"/>
            <a:r>
              <a:rPr lang="en-US" dirty="0"/>
              <a:t>Higher capacity → Lower resistance (prefer bandwidth)</a:t>
            </a:r>
          </a:p>
          <a:p>
            <a:pPr lvl="1"/>
            <a:r>
              <a:rPr lang="el-GR" dirty="0"/>
              <a:t>α, β </a:t>
            </a:r>
            <a:r>
              <a:rPr lang="en-US" dirty="0"/>
              <a:t>control optimization trade-offs</a:t>
            </a:r>
          </a:p>
          <a:p>
            <a:pPr>
              <a:buClr>
                <a:srgbClr val="092C74"/>
              </a:buClr>
            </a:pPr>
            <a:r>
              <a:rPr lang="en-US" dirty="0"/>
              <a:t>Kirchhoff's Current Law (KCL):</a:t>
            </a:r>
          </a:p>
          <a:p>
            <a:pPr lvl="1"/>
            <a:r>
              <a:rPr lang="en-US" dirty="0"/>
              <a:t>At every intermediate node: ∑</a:t>
            </a:r>
            <a:r>
              <a:rPr lang="en-US" dirty="0" err="1"/>
              <a:t>I_in</a:t>
            </a:r>
            <a:r>
              <a:rPr lang="en-US" dirty="0"/>
              <a:t> = ∑</a:t>
            </a:r>
            <a:r>
              <a:rPr lang="en-US" dirty="0" err="1"/>
              <a:t>I_out</a:t>
            </a:r>
            <a:endParaRPr lang="en-US" dirty="0"/>
          </a:p>
          <a:p>
            <a:pPr lvl="1"/>
            <a:r>
              <a:rPr lang="en-US" dirty="0"/>
              <a:t>Conservation of flow (no data creation/destruction) </a:t>
            </a:r>
          </a:p>
        </p:txBody>
      </p:sp>
      <p:sp>
        <p:nvSpPr>
          <p:cNvPr id="3" name="Text Placeholder 5">
            <a:extLst>
              <a:ext uri="{FF2B5EF4-FFF2-40B4-BE49-F238E27FC236}">
                <a16:creationId xmlns:a16="http://schemas.microsoft.com/office/drawing/2014/main" id="{6BF1D451-9466-7D60-08F2-D653515355BD}"/>
              </a:ext>
            </a:extLst>
          </p:cNvPr>
          <p:cNvSpPr txBox="1">
            <a:spLocks/>
          </p:cNvSpPr>
          <p:nvPr/>
        </p:nvSpPr>
        <p:spPr>
          <a:xfrm>
            <a:off x="4227534" y="1133866"/>
            <a:ext cx="4633067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 kern="120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rgbClr val="092C74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Ohm's Law:</a:t>
            </a:r>
          </a:p>
          <a:p>
            <a:pPr lvl="1"/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 = </a:t>
            </a:r>
            <a:r>
              <a:rPr lang="en-US" dirty="0" err="1"/>
              <a:t>I_uv</a:t>
            </a:r>
            <a:r>
              <a:rPr lang="en-US" dirty="0"/>
              <a:t> · </a:t>
            </a:r>
            <a:r>
              <a:rPr lang="en-US" dirty="0" err="1"/>
              <a:t>R_uv</a:t>
            </a:r>
            <a:endParaRPr lang="en-US" dirty="0"/>
          </a:p>
          <a:p>
            <a:pPr lvl="1"/>
            <a:r>
              <a:rPr lang="en-US" dirty="0"/>
              <a:t>Voltage difference drives current through resistance</a:t>
            </a:r>
          </a:p>
          <a:p>
            <a:r>
              <a:rPr lang="en-US" dirty="0"/>
              <a:t>Laplacian System:</a:t>
            </a:r>
          </a:p>
          <a:p>
            <a:pPr lvl="1"/>
            <a:r>
              <a:rPr lang="en-US" dirty="0"/>
              <a:t>L · V = b</a:t>
            </a:r>
          </a:p>
          <a:p>
            <a:pPr lvl="1"/>
            <a:r>
              <a:rPr lang="en-US" dirty="0"/>
              <a:t>L = Graph Laplacian matrix (</a:t>
            </a:r>
            <a:r>
              <a:rPr lang="en-US" dirty="0" err="1"/>
              <a:t>conductances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V = Node voltage vector (unknowns to solve)</a:t>
            </a:r>
          </a:p>
          <a:p>
            <a:pPr lvl="1"/>
            <a:r>
              <a:rPr lang="en-US" dirty="0"/>
              <a:t>b = Current injection vector (+1 source, -1 destination)</a:t>
            </a:r>
          </a:p>
          <a:p>
            <a:r>
              <a:rPr lang="en-US" dirty="0"/>
              <a:t>Flow Computation:</a:t>
            </a:r>
          </a:p>
          <a:p>
            <a:pPr lvl="1"/>
            <a:r>
              <a:rPr lang="en-US" dirty="0"/>
              <a:t>Flow(</a:t>
            </a:r>
            <a:r>
              <a:rPr lang="en-US" dirty="0" err="1"/>
              <a:t>u→v</a:t>
            </a:r>
            <a:r>
              <a:rPr lang="en-US" dirty="0"/>
              <a:t>) = Conductance(</a:t>
            </a:r>
            <a:r>
              <a:rPr lang="en-US" dirty="0" err="1"/>
              <a:t>u,v</a:t>
            </a:r>
            <a:r>
              <a:rPr lang="en-US" dirty="0"/>
              <a:t>) · (</a:t>
            </a:r>
            <a:r>
              <a:rPr lang="en-US" dirty="0" err="1"/>
              <a:t>V_u</a:t>
            </a:r>
            <a:r>
              <a:rPr lang="en-US" dirty="0"/>
              <a:t> - </a:t>
            </a:r>
            <a:r>
              <a:rPr lang="en-US" dirty="0" err="1"/>
              <a:t>V_v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4309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C2F85-8468-27A4-86D6-0674E7BB8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DA3B8-5DD8-13E4-C6BA-57E064881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Advantages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B76DE13-34DF-770B-D97C-95BA988C48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Natural Load Balancing: </a:t>
            </a:r>
          </a:p>
          <a:p>
            <a:pPr lvl="1"/>
            <a:r>
              <a:rPr lang="en-US" dirty="0"/>
              <a:t>Current automatically splits across parallel paths proportional to </a:t>
            </a:r>
            <a:r>
              <a:rPr lang="en-US" dirty="0" err="1"/>
              <a:t>conductances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Optimal Distribution: </a:t>
            </a:r>
          </a:p>
          <a:p>
            <a:pPr lvl="1"/>
            <a:r>
              <a:rPr lang="en-US" dirty="0"/>
              <a:t>Minimizes energy dissipation, equivalent to optimal flow distribution</a:t>
            </a:r>
          </a:p>
          <a:p>
            <a:pPr>
              <a:buClr>
                <a:srgbClr val="092C74"/>
              </a:buClr>
            </a:pPr>
            <a:r>
              <a:rPr lang="en-US" dirty="0"/>
              <a:t>Fast Computation: </a:t>
            </a:r>
          </a:p>
          <a:p>
            <a:pPr lvl="1"/>
            <a:r>
              <a:rPr lang="en-US" dirty="0"/>
              <a:t>Sparse linear system, O(n log n) with Spielman-Teng solvers</a:t>
            </a:r>
          </a:p>
          <a:p>
            <a:pPr lvl="2"/>
            <a:r>
              <a:rPr lang="en-US" dirty="0">
                <a:hlinkClick r:id="rId2"/>
              </a:rPr>
              <a:t>https://link.springer.com/chapter/10.1007/978-3-642-13562-0_2</a:t>
            </a:r>
            <a:endParaRPr lang="en-US" dirty="0"/>
          </a:p>
          <a:p>
            <a:pPr>
              <a:buClr>
                <a:srgbClr val="092C74"/>
              </a:buClr>
            </a:pPr>
            <a:r>
              <a:rPr lang="en-US" dirty="0"/>
              <a:t>Physical Realism: </a:t>
            </a:r>
          </a:p>
          <a:p>
            <a:pPr lvl="1"/>
            <a:r>
              <a:rPr lang="en-US" dirty="0"/>
              <a:t>Based on Maxwell's equations, not ad-hoc heuristics</a:t>
            </a:r>
          </a:p>
        </p:txBody>
      </p:sp>
    </p:spTree>
    <p:extLst>
      <p:ext uri="{BB962C8B-B14F-4D97-AF65-F5344CB8AC3E}">
        <p14:creationId xmlns:p14="http://schemas.microsoft.com/office/powerpoint/2010/main" val="2342582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333B41-A2DA-2535-2292-D83C7C8124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67DC2-0F29-7FB7-468F-74CFF2CE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Details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643B6DE-4FFB-7CFD-D898-0D610ADBDA7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>
              <a:buClr>
                <a:srgbClr val="092C74"/>
              </a:buClr>
            </a:pPr>
            <a:r>
              <a:rPr lang="en-US" dirty="0"/>
              <a:t>LEO Constellation Module:</a:t>
            </a:r>
          </a:p>
          <a:p>
            <a:pPr lvl="1"/>
            <a:r>
              <a:rPr lang="en-US" dirty="0"/>
              <a:t>Real Starlink TLE data ingestion</a:t>
            </a:r>
          </a:p>
          <a:p>
            <a:pPr lvl="1"/>
            <a:r>
              <a:rPr lang="en-US" dirty="0"/>
              <a:t>SGP4 orbital propagation</a:t>
            </a:r>
          </a:p>
          <a:p>
            <a:pPr lvl="1"/>
            <a:r>
              <a:rPr lang="en-US" dirty="0"/>
              <a:t>FSO link budget calculations (next-gen physical layer)</a:t>
            </a:r>
          </a:p>
          <a:p>
            <a:pPr lvl="1"/>
            <a:r>
              <a:rPr lang="en-US" dirty="0"/>
              <a:t>Time-varying network topology builder</a:t>
            </a:r>
          </a:p>
          <a:p>
            <a:pPr>
              <a:buClr>
                <a:srgbClr val="092C74"/>
              </a:buClr>
            </a:pPr>
            <a:r>
              <a:rPr lang="en-US" dirty="0"/>
              <a:t>Electrical Flow Router Module:</a:t>
            </a:r>
          </a:p>
          <a:p>
            <a:pPr lvl="1"/>
            <a:r>
              <a:rPr lang="en-US" dirty="0"/>
              <a:t>Laplacian matrix construction</a:t>
            </a:r>
          </a:p>
          <a:p>
            <a:pPr lvl="1"/>
            <a:r>
              <a:rPr lang="en-US" dirty="0"/>
              <a:t>Sparse linear solver (</a:t>
            </a:r>
            <a:r>
              <a:rPr lang="en-US" dirty="0" err="1"/>
              <a:t>scipy.sparse.linalg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Edge flow computation via Ohm's law</a:t>
            </a:r>
          </a:p>
          <a:p>
            <a:pPr lvl="1"/>
            <a:r>
              <a:rPr lang="en-US" dirty="0"/>
              <a:t>Path extraction and comparison engine</a:t>
            </a:r>
          </a:p>
        </p:txBody>
      </p:sp>
    </p:spTree>
    <p:extLst>
      <p:ext uri="{BB962C8B-B14F-4D97-AF65-F5344CB8AC3E}">
        <p14:creationId xmlns:p14="http://schemas.microsoft.com/office/powerpoint/2010/main" val="836312479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FB21E6B7-4B01-4592-A0DC-22C477059C55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A4643175-0FB1-47B2-A354-D03E8B5791DA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JHU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7D8"/>
      </a:accent1>
      <a:accent2>
        <a:srgbClr val="008767"/>
      </a:accent2>
      <a:accent3>
        <a:srgbClr val="4E97E0"/>
      </a:accent3>
      <a:accent4>
        <a:srgbClr val="CF4520"/>
      </a:accent4>
      <a:accent5>
        <a:srgbClr val="A45C98"/>
      </a:accent5>
      <a:accent6>
        <a:srgbClr val="F1C400"/>
      </a:accent6>
      <a:hlink>
        <a:srgbClr val="0077D8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1CD713F6-BC40-4CCF-AB81-DFC4BA9AA91D}" vid="{8F4FA658-A0AC-4DC4-83A1-7FDC71C4A630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1B81209776AF40B8AAD3C366C78D42" ma:contentTypeVersion="20" ma:contentTypeDescription="Create a new document." ma:contentTypeScope="" ma:versionID="3e4ecf0d87e0eccf2bb77ec3f0dd76b6">
  <xsd:schema xmlns:xsd="http://www.w3.org/2001/XMLSchema" xmlns:xs="http://www.w3.org/2001/XMLSchema" xmlns:p="http://schemas.microsoft.com/office/2006/metadata/properties" xmlns:ns2="e3b5c32c-df6c-443f-b08b-73d85d62f2b5" xmlns:ns3="168931df-3f45-4445-be76-105235143e52" targetNamespace="http://schemas.microsoft.com/office/2006/metadata/properties" ma:root="true" ma:fieldsID="da92f4b918dd6a26ecbf6abfb66f695f" ns2:_="" ns3:_="">
    <xsd:import namespace="e3b5c32c-df6c-443f-b08b-73d85d62f2b5"/>
    <xsd:import namespace="168931df-3f45-4445-be76-105235143e5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  <xsd:element ref="ns2:Tag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b5c32c-df6c-443f-b08b-73d85d62f2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3f7c956-802a-45ac-b2ba-cc78506785f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ag" ma:index="26" nillable="true" ma:displayName="Tag" ma:format="Dropdown" ma:internalName="Tag">
      <xsd:simpleType>
        <xsd:restriction base="dms:Text">
          <xsd:maxLength value="255"/>
        </xsd:restriction>
      </xsd:simpleType>
    </xsd:element>
    <xsd:element name="MediaServiceBillingMetadata" ma:index="27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8931df-3f45-4445-be76-105235143e5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25244521-1179-49f0-ac58-4256886de161}" ma:internalName="TaxCatchAll" ma:showField="CatchAllData" ma:web="168931df-3f45-4445-be76-105235143e5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168931df-3f45-4445-be76-105235143e52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  <UserInfo>
        <DisplayName>Michelle Nguyen</DisplayName>
        <AccountId>3986</AccountId>
        <AccountType/>
      </UserInfo>
      <UserInfo>
        <DisplayName>Natalie Wang</DisplayName>
        <AccountId>7948</AccountId>
        <AccountType/>
      </UserInfo>
      <UserInfo>
        <DisplayName>Danielle Lynd</DisplayName>
        <AccountId>4194</AccountId>
        <AccountType/>
      </UserInfo>
      <UserInfo>
        <DisplayName>Chongyu Qu</DisplayName>
        <AccountId>4616</AccountId>
        <AccountType/>
      </UserInfo>
      <UserInfo>
        <DisplayName>Astrid Santiago</DisplayName>
        <AccountId>10364</AccountId>
        <AccountType/>
      </UserInfo>
    </SharedWithUsers>
    <lcf76f155ced4ddcb4097134ff3c332f xmlns="e3b5c32c-df6c-443f-b08b-73d85d62f2b5">
      <Terms xmlns="http://schemas.microsoft.com/office/infopath/2007/PartnerControls"/>
    </lcf76f155ced4ddcb4097134ff3c332f>
    <TaxCatchAll xmlns="168931df-3f45-4445-be76-105235143e52" xsi:nil="true"/>
    <Tag xmlns="e3b5c32c-df6c-443f-b08b-73d85d62f2b5" xsi:nil="true"/>
  </documentManagement>
</p:properties>
</file>

<file path=customXml/itemProps1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F86639F-DCFB-4522-BCF4-E83D0301AA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b5c32c-df6c-443f-b08b-73d85d62f2b5"/>
    <ds:schemaRef ds:uri="168931df-3f45-4445-be76-105235143e5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www.w3.org/XML/1998/namespace"/>
    <ds:schemaRef ds:uri="http://purl.org/dc/elements/1.1/"/>
    <ds:schemaRef ds:uri="http://purl.org/dc/terms/"/>
    <ds:schemaRef ds:uri="168931df-3f45-4445-be76-105235143e52"/>
    <ds:schemaRef ds:uri="e3b5c32c-df6c-443f-b08b-73d85d62f2b5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Electrical Flow Routing for LEO Satellite Constellations Project Proposal</Template>
  <TotalTime>14733</TotalTime>
  <Words>1138</Words>
  <Application>Microsoft Office PowerPoint</Application>
  <PresentationFormat>On-screen Show (16:9)</PresentationFormat>
  <Paragraphs>157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Electrical Flow Routing for LEO Satellite Constellations</vt:lpstr>
      <vt:lpstr>Problem Statement</vt:lpstr>
      <vt:lpstr>Core Hypothesis</vt:lpstr>
      <vt:lpstr>Not a new concept but a new application</vt:lpstr>
      <vt:lpstr>Multicasting and Bit error?</vt:lpstr>
      <vt:lpstr>The Circuit-Network Analogy</vt:lpstr>
      <vt:lpstr>Mathematical Foundation</vt:lpstr>
      <vt:lpstr>Algorithm Advantages</vt:lpstr>
      <vt:lpstr>Implementation Details</vt:lpstr>
      <vt:lpstr>Simulation Framework</vt:lpstr>
      <vt:lpstr>Performance Comparison</vt:lpstr>
      <vt:lpstr>Load Balancing Analysis</vt:lpstr>
      <vt:lpstr>Conclusion &amp; Future Work</vt:lpstr>
      <vt:lpstr>Thank you</vt:lpstr>
      <vt:lpstr>Copyright The Johns Hopkins University 2025. All rights reserved.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Zayfman</dc:creator>
  <cp:lastModifiedBy>Nicholas Zayfman</cp:lastModifiedBy>
  <cp:revision>1</cp:revision>
  <dcterms:created xsi:type="dcterms:W3CDTF">2025-11-24T20:02:36Z</dcterms:created>
  <dcterms:modified xsi:type="dcterms:W3CDTF">2025-12-05T01:35:40Z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0x010100681B81209776AF40B8AAD3C366C78D42</vt:lpwstr>
  </property>
  <property fmtid="{D5CDD505-2E9C-101B-9397-08002B2CF9AE}" pid="3" name="MediaServiceImageTags">
    <vt:lpwstr/>
  </property>
</Properties>
</file>

<file path=docProps/thumbnail.jpeg>
</file>